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Proxima Nova" panose="020B060402020202020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3E3358-9D90-45F9-8054-D5CABCEE5D17}" v="6" dt="2023-07-26T14:57:29.438"/>
    <p1510:client id="{FFF971FD-BF22-4AB6-8A41-1B70596CE72A}" v="1985" dt="2023-07-27T03:35:51.798"/>
  </p1510:revLst>
</p1510:revInfo>
</file>

<file path=ppt/tableStyles.xml><?xml version="1.0" encoding="utf-8"?>
<a:tblStyleLst xmlns:a="http://schemas.openxmlformats.org/drawingml/2006/main" def="{9E9EDC18-9E69-4B8C-A6F0-0D2FB309DF71}">
  <a:tblStyle styleId="{9E9EDC18-9E69-4B8C-A6F0-0D2FB309DF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5a91d406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5a91d4062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5a91d4062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5a91d4062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5a91d4062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5a91d4062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5a91d4062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5a91d4062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5a91d4062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5a91d4062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5a91d40628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5a91d40628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bc40c210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5bc40c210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3159" y="514350"/>
            <a:ext cx="6000750" cy="2228851"/>
          </a:xfrm>
        </p:spPr>
        <p:txBody>
          <a:bodyPr anchor="b">
            <a:normAutofit/>
          </a:bodyPr>
          <a:lstStyle>
            <a:lvl1pPr algn="l">
              <a:defRPr sz="8533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3159" y="2882900"/>
            <a:ext cx="4800600" cy="1460500"/>
          </a:xfrm>
        </p:spPr>
        <p:txBody>
          <a:bodyPr anchor="t">
            <a:normAutofit/>
          </a:bodyPr>
          <a:lstStyle>
            <a:lvl1pPr marL="0" indent="0" algn="l">
              <a:buNone/>
              <a:defRPr sz="3733">
                <a:solidFill>
                  <a:schemeClr val="bg2">
                    <a:lumMod val="75000"/>
                  </a:schemeClr>
                </a:solidFill>
              </a:defRPr>
            </a:lvl1pPr>
            <a:lvl2pPr marL="8128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25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384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512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640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76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6896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024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6171009" y="6350"/>
            <a:ext cx="2857500" cy="28575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4581128" y="68659"/>
            <a:ext cx="4560491" cy="45604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5426869" y="171450"/>
            <a:ext cx="3714750" cy="371475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5501878" y="24209"/>
            <a:ext cx="3639742" cy="3639742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5884070" y="457201"/>
            <a:ext cx="3257549" cy="325754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7992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4350" y="400050"/>
            <a:ext cx="8114109" cy="234315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5801" y="2882900"/>
            <a:ext cx="6228158" cy="3429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2844"/>
            </a:lvl1pPr>
            <a:lvl2pPr marL="812810" indent="0">
              <a:buFontTx/>
              <a:buNone/>
              <a:defRPr/>
            </a:lvl2pPr>
            <a:lvl3pPr marL="1625620" indent="0">
              <a:buFontTx/>
              <a:buNone/>
              <a:defRPr/>
            </a:lvl3pPr>
            <a:lvl4pPr marL="2438430" indent="0">
              <a:buFontTx/>
              <a:buNone/>
              <a:defRPr/>
            </a:lvl4pPr>
            <a:lvl5pPr marL="3251241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94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anchor="ctr">
            <a:normAutofit/>
          </a:bodyPr>
          <a:lstStyle>
            <a:lvl1pPr algn="l">
              <a:defRPr sz="5689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086100"/>
            <a:ext cx="6401991" cy="1409700"/>
          </a:xfrm>
        </p:spPr>
        <p:txBody>
          <a:bodyPr anchor="ctr">
            <a:normAutofit/>
          </a:bodyPr>
          <a:lstStyle>
            <a:lvl1pPr marL="0" indent="0" algn="l">
              <a:buNone/>
              <a:defRPr sz="3556">
                <a:solidFill>
                  <a:schemeClr val="bg2">
                    <a:lumMod val="7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285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9" y="514350"/>
            <a:ext cx="6858001" cy="2057400"/>
          </a:xfrm>
        </p:spPr>
        <p:txBody>
          <a:bodyPr anchor="ctr">
            <a:normAutofit/>
          </a:bodyPr>
          <a:lstStyle>
            <a:lvl1pPr algn="l">
              <a:defRPr sz="5689" b="0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84659" y="2571750"/>
            <a:ext cx="6400800" cy="28575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812810" indent="0">
              <a:buFontTx/>
              <a:buNone/>
              <a:defRPr/>
            </a:lvl2pPr>
            <a:lvl3pPr marL="1625620" indent="0">
              <a:buFontTx/>
              <a:buNone/>
              <a:defRPr/>
            </a:lvl3pPr>
            <a:lvl4pPr marL="2438430" indent="0">
              <a:buFontTx/>
              <a:buNone/>
              <a:defRPr/>
            </a:lvl4pPr>
            <a:lvl5pPr marL="3251241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0" y="3225801"/>
            <a:ext cx="6400800" cy="1263649"/>
          </a:xfrm>
        </p:spPr>
        <p:txBody>
          <a:bodyPr anchor="ctr">
            <a:normAutofit/>
          </a:bodyPr>
          <a:lstStyle>
            <a:lvl1pPr marL="0" indent="0" algn="l">
              <a:buNone/>
              <a:defRPr sz="3556">
                <a:solidFill>
                  <a:schemeClr val="bg2">
                    <a:lumMod val="7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 algn="r"/>
            <a:r>
              <a:rPr lang="en-US" sz="14222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42702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2571750"/>
            <a:ext cx="6400800" cy="1273050"/>
          </a:xfrm>
        </p:spPr>
        <p:txBody>
          <a:bodyPr anchor="b">
            <a:normAutofit/>
          </a:bodyPr>
          <a:lstStyle>
            <a:lvl1pPr algn="l">
              <a:defRPr sz="5689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8" y="3849736"/>
            <a:ext cx="6401993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3556">
                <a:solidFill>
                  <a:schemeClr val="bg2">
                    <a:lumMod val="7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7768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514350"/>
            <a:ext cx="6858000" cy="2057400"/>
          </a:xfrm>
        </p:spPr>
        <p:txBody>
          <a:bodyPr anchor="ctr">
            <a:normAutofit/>
          </a:bodyPr>
          <a:lstStyle>
            <a:lvl1pPr algn="l">
              <a:defRPr sz="5689" b="0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0"/>
            <a:ext cx="6400801" cy="7874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67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733800"/>
            <a:ext cx="6400801" cy="762000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bg2">
                    <a:lumMod val="7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98859" y="609167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/>
            <a:r>
              <a:rPr lang="en-US" sz="1422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714059" y="2076451"/>
            <a:ext cx="457200" cy="438582"/>
          </a:xfrm>
          <a:prstGeom prst="rect">
            <a:avLst/>
          </a:prstGeom>
        </p:spPr>
        <p:txBody>
          <a:bodyPr vert="horz" lIns="162560" tIns="81280" rIns="162560" bIns="81280" rtlCol="0" anchor="ctr">
            <a:noAutofit/>
          </a:bodyPr>
          <a:lstStyle/>
          <a:p>
            <a:pPr lvl="0" algn="r"/>
            <a:r>
              <a:rPr lang="en-US" sz="14222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733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60" y="514350"/>
            <a:ext cx="7543800" cy="20574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13159" y="2946401"/>
            <a:ext cx="6400800" cy="62865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67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3575049"/>
            <a:ext cx="6400801" cy="920750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bg2">
                    <a:lumMod val="7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5627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311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3909" y="514350"/>
            <a:ext cx="1543050" cy="34290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514350"/>
            <a:ext cx="5867400" cy="398145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6002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1235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700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159" y="1504950"/>
            <a:ext cx="6400801" cy="1711200"/>
          </a:xfrm>
        </p:spPr>
        <p:txBody>
          <a:bodyPr anchor="b">
            <a:normAutofit/>
          </a:bodyPr>
          <a:lstStyle>
            <a:lvl1pPr algn="l">
              <a:defRPr sz="64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60" y="3371850"/>
            <a:ext cx="6400800" cy="1123950"/>
          </a:xfrm>
        </p:spPr>
        <p:txBody>
          <a:bodyPr anchor="t">
            <a:normAutofit/>
          </a:bodyPr>
          <a:lstStyle>
            <a:lvl1pPr marL="0" indent="0" algn="l">
              <a:buNone/>
              <a:defRPr sz="3200">
                <a:solidFill>
                  <a:schemeClr val="bg2">
                    <a:lumMod val="75000"/>
                  </a:schemeClr>
                </a:solidFill>
              </a:defRPr>
            </a:lvl1pPr>
            <a:lvl2pPr marL="81281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48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724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3159" y="514351"/>
            <a:ext cx="3703241" cy="271145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56100" y="514351"/>
            <a:ext cx="3700859" cy="271145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023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061" y="514350"/>
            <a:ext cx="3487340" cy="432197"/>
          </a:xfrm>
        </p:spPr>
        <p:txBody>
          <a:bodyPr anchor="b">
            <a:noAutofit/>
          </a:bodyPr>
          <a:lstStyle>
            <a:lvl1pPr marL="0" indent="0">
              <a:buNone/>
              <a:defRPr sz="4978" b="0">
                <a:solidFill>
                  <a:schemeClr val="tx1"/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159" y="952897"/>
            <a:ext cx="3703241" cy="2272904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9299" y="514350"/>
            <a:ext cx="3498851" cy="432197"/>
          </a:xfrm>
        </p:spPr>
        <p:txBody>
          <a:bodyPr anchor="b">
            <a:noAutofit/>
          </a:bodyPr>
          <a:lstStyle>
            <a:lvl1pPr marL="0" indent="0">
              <a:buNone/>
              <a:defRPr sz="4978" b="0">
                <a:solidFill>
                  <a:schemeClr val="tx1"/>
                </a:solidFill>
              </a:defRPr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54909" y="946546"/>
            <a:ext cx="3696891" cy="2272904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543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977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881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3759" y="514350"/>
            <a:ext cx="2743200" cy="1028700"/>
          </a:xfrm>
        </p:spPr>
        <p:txBody>
          <a:bodyPr anchor="b">
            <a:normAutofit/>
          </a:bodyPr>
          <a:lstStyle>
            <a:lvl1pPr algn="l">
              <a:defRPr sz="4267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159" y="514350"/>
            <a:ext cx="4457701" cy="398145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3759" y="1657350"/>
            <a:ext cx="2743200" cy="1568450"/>
          </a:xfrm>
        </p:spPr>
        <p:txBody>
          <a:bodyPr anchor="t">
            <a:normAutofit/>
          </a:bodyPr>
          <a:lstStyle>
            <a:lvl1pPr marL="0" indent="0">
              <a:buNone/>
              <a:defRPr sz="2844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745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2109" y="1085850"/>
            <a:ext cx="4514850" cy="857250"/>
          </a:xfrm>
        </p:spPr>
        <p:txBody>
          <a:bodyPr anchor="b">
            <a:normAutofit/>
          </a:bodyPr>
          <a:lstStyle>
            <a:lvl1pPr algn="l">
              <a:defRPr sz="4978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1759" y="685800"/>
            <a:ext cx="2460731" cy="3429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844"/>
            </a:lvl1pPr>
            <a:lvl2pPr marL="812810" indent="0">
              <a:buNone/>
              <a:defRPr sz="2844"/>
            </a:lvl2pPr>
            <a:lvl3pPr marL="1625620" indent="0">
              <a:buNone/>
              <a:defRPr sz="2844"/>
            </a:lvl3pPr>
            <a:lvl4pPr marL="2438430" indent="0">
              <a:buNone/>
              <a:defRPr sz="2844"/>
            </a:lvl4pPr>
            <a:lvl5pPr marL="3251241" indent="0">
              <a:buNone/>
              <a:defRPr sz="2844"/>
            </a:lvl5pPr>
            <a:lvl6pPr marL="4064051" indent="0">
              <a:buNone/>
              <a:defRPr sz="2844"/>
            </a:lvl6pPr>
            <a:lvl7pPr marL="4876861" indent="0">
              <a:buNone/>
              <a:defRPr sz="2844"/>
            </a:lvl7pPr>
            <a:lvl8pPr marL="5689671" indent="0">
              <a:buNone/>
              <a:defRPr sz="2844"/>
            </a:lvl8pPr>
            <a:lvl9pPr marL="6502481" indent="0">
              <a:buNone/>
              <a:defRPr sz="2844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42109" y="2082800"/>
            <a:ext cx="4516041" cy="1536700"/>
          </a:xfrm>
        </p:spPr>
        <p:txBody>
          <a:bodyPr anchor="t">
            <a:normAutofit/>
          </a:bodyPr>
          <a:lstStyle>
            <a:lvl1pPr marL="0" indent="0">
              <a:buNone/>
              <a:defRPr sz="3200"/>
            </a:lvl1pPr>
            <a:lvl2pPr marL="812810" indent="0">
              <a:buNone/>
              <a:defRPr sz="2133"/>
            </a:lvl2pPr>
            <a:lvl3pPr marL="1625620" indent="0">
              <a:buNone/>
              <a:defRPr sz="1778"/>
            </a:lvl3pPr>
            <a:lvl4pPr marL="2438430" indent="0">
              <a:buNone/>
              <a:defRPr sz="1600"/>
            </a:lvl4pPr>
            <a:lvl5pPr marL="3251241" indent="0">
              <a:buNone/>
              <a:defRPr sz="1600"/>
            </a:lvl5pPr>
            <a:lvl6pPr marL="4064051" indent="0">
              <a:buNone/>
              <a:defRPr sz="1600"/>
            </a:lvl6pPr>
            <a:lvl7pPr marL="4876861" indent="0">
              <a:buNone/>
              <a:defRPr sz="1600"/>
            </a:lvl7pPr>
            <a:lvl8pPr marL="5689671" indent="0">
              <a:buNone/>
              <a:defRPr sz="1600"/>
            </a:lvl8pPr>
            <a:lvl9pPr marL="6502481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99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905227" y="2222500"/>
            <a:ext cx="2236394" cy="2406650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3159" y="3365499"/>
            <a:ext cx="6400800" cy="11303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159" y="514351"/>
            <a:ext cx="6400800" cy="2711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8309" y="4629150"/>
            <a:ext cx="1200150" cy="27384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778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3159" y="4629150"/>
            <a:ext cx="5657850" cy="27384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778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4183857"/>
            <a:ext cx="856684" cy="5024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5689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7020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0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hyperlink" Target="mailto:polaroal@clarkson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205650" y="647700"/>
            <a:ext cx="8123100" cy="1735983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Speeding Up Image Processing with GPU Programming</a:t>
            </a:r>
            <a:endParaRPr lang="en-US" sz="360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205650" y="25727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Amanda Polarolo</a:t>
            </a:r>
            <a:endParaRPr lang="en-US" sz="24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399140-5B81-1520-84CB-DA2D9C5B553D}"/>
              </a:ext>
            </a:extLst>
          </p:cNvPr>
          <p:cNvGrpSpPr/>
          <p:nvPr/>
        </p:nvGrpSpPr>
        <p:grpSpPr>
          <a:xfrm>
            <a:off x="847999" y="3237970"/>
            <a:ext cx="7448003" cy="1550854"/>
            <a:chOff x="2009434" y="3210316"/>
            <a:chExt cx="6563100" cy="1366500"/>
          </a:xfrm>
        </p:grpSpPr>
        <p:sp>
          <p:nvSpPr>
            <p:cNvPr id="3" name="Google Shape;102;p15">
              <a:extLst>
                <a:ext uri="{FF2B5EF4-FFF2-40B4-BE49-F238E27FC236}">
                  <a16:creationId xmlns:a16="http://schemas.microsoft.com/office/drawing/2014/main" id="{E4BDE577-0010-404F-C681-5522837573D9}"/>
                </a:ext>
              </a:extLst>
            </p:cNvPr>
            <p:cNvSpPr/>
            <p:nvPr/>
          </p:nvSpPr>
          <p:spPr>
            <a:xfrm>
              <a:off x="2009434" y="3210316"/>
              <a:ext cx="6563100" cy="1366500"/>
            </a:xfrm>
            <a:prstGeom prst="roundRect">
              <a:avLst>
                <a:gd name="adj" fmla="val 8683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" name="Google Shape;103;p15">
              <a:extLst>
                <a:ext uri="{FF2B5EF4-FFF2-40B4-BE49-F238E27FC236}">
                  <a16:creationId xmlns:a16="http://schemas.microsoft.com/office/drawing/2014/main" id="{5DB94341-06E9-9867-4EFF-D501F356785E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t="17362" b="14092"/>
            <a:stretch/>
          </p:blipFill>
          <p:spPr>
            <a:xfrm>
              <a:off x="2486904" y="3325019"/>
              <a:ext cx="1619742" cy="1194653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" name="Google Shape;104;p15">
              <a:extLst>
                <a:ext uri="{FF2B5EF4-FFF2-40B4-BE49-F238E27FC236}">
                  <a16:creationId xmlns:a16="http://schemas.microsoft.com/office/drawing/2014/main" id="{1FE8B1A6-F030-802D-C54E-A58A4C9E6412}"/>
                </a:ext>
              </a:extLst>
            </p:cNvPr>
            <p:cNvCxnSpPr/>
            <p:nvPr/>
          </p:nvCxnSpPr>
          <p:spPr>
            <a:xfrm flipV="1">
              <a:off x="4240310" y="3922346"/>
              <a:ext cx="537442" cy="10026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9" name="Google Shape;105;p15">
              <a:extLst>
                <a:ext uri="{FF2B5EF4-FFF2-40B4-BE49-F238E27FC236}">
                  <a16:creationId xmlns:a16="http://schemas.microsoft.com/office/drawing/2014/main" id="{42B39A53-5374-F511-F457-F2BBAA268F11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t="3429" b="6570"/>
            <a:stretch/>
          </p:blipFill>
          <p:spPr>
            <a:xfrm>
              <a:off x="4875427" y="3497095"/>
              <a:ext cx="803345" cy="7929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06;p15">
              <a:extLst>
                <a:ext uri="{FF2B5EF4-FFF2-40B4-BE49-F238E27FC236}">
                  <a16:creationId xmlns:a16="http://schemas.microsoft.com/office/drawing/2014/main" id="{C876931E-9CDB-DA3D-7272-EFED7C0EA907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25" b="4374"/>
            <a:stretch/>
          </p:blipFill>
          <p:spPr>
            <a:xfrm>
              <a:off x="5857446" y="3497106"/>
              <a:ext cx="803333" cy="7929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07;p15">
              <a:extLst>
                <a:ext uri="{FF2B5EF4-FFF2-40B4-BE49-F238E27FC236}">
                  <a16:creationId xmlns:a16="http://schemas.microsoft.com/office/drawing/2014/main" id="{1D9E6D30-E3C4-2D78-6622-7B7AC12F5DED}"/>
                </a:ext>
              </a:extLst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819391" y="3497105"/>
              <a:ext cx="727021" cy="7929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" name="Google Shape;108;p15">
              <a:extLst>
                <a:ext uri="{FF2B5EF4-FFF2-40B4-BE49-F238E27FC236}">
                  <a16:creationId xmlns:a16="http://schemas.microsoft.com/office/drawing/2014/main" id="{EEF404F5-DCA1-BF1F-F2E1-B441339208D3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705030" y="3497104"/>
              <a:ext cx="727021" cy="79299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1380089-F2B4-FDA2-DB20-1708419E8F0B}"/>
              </a:ext>
            </a:extLst>
          </p:cNvPr>
          <p:cNvSpPr txBox="1"/>
          <p:nvPr/>
        </p:nvSpPr>
        <p:spPr>
          <a:xfrm>
            <a:off x="4249379" y="4440648"/>
            <a:ext cx="4061335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/>
              <a:t>Blur                Grayscale        Edge Detect    Negative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CPUs </a:t>
            </a:r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311700" y="1159709"/>
            <a:ext cx="4188910" cy="3409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CPU is great when working with small datasets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4-16 cores</a:t>
            </a:r>
            <a:endParaRPr dirty="0"/>
          </a:p>
          <a:p>
            <a:pPr marL="0" indent="0">
              <a:spcBef>
                <a:spcPts val="1200"/>
              </a:spcBef>
              <a:buNone/>
            </a:pPr>
            <a:r>
              <a:rPr lang="en" dirty="0"/>
              <a:t>Issues when processing large images and datasets</a:t>
            </a:r>
            <a:endParaRPr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2</a:t>
            </a:fld>
            <a:endParaRPr sz="2000"/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t="32010" r="67857"/>
          <a:stretch/>
        </p:blipFill>
        <p:spPr>
          <a:xfrm>
            <a:off x="6999856" y="1042631"/>
            <a:ext cx="1821362" cy="2403686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2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DC41DC1F-7E5C-31B6-B49C-2B67C9D6459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5004" y="1119594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3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81A338DB-6366-1EBD-A0D3-FECFD470FD6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7140" y="1119594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4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04F899D6-E41F-D246-1075-F3CE802614E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5003" y="1517473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5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5058B31A-98A0-E54B-20BE-91EF2C20276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7140" y="1506623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6" name="Google Shape;87;p14">
            <a:extLst>
              <a:ext uri="{FF2B5EF4-FFF2-40B4-BE49-F238E27FC236}">
                <a16:creationId xmlns:a16="http://schemas.microsoft.com/office/drawing/2014/main" id="{B83E8FD6-D455-B4A5-4645-3692F425A13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5004" y="1904502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7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FE2ABA82-D9AC-EEAC-EFAC-9097FE42D5A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5004" y="2302382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8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844E12E2-3350-DA47-8EC7-B4743C3C32D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7139" y="1904502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9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D827E1AA-F221-DEED-6CFD-5E1CE2D0D4E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7140" y="2302382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11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CA411449-73CB-38B9-54DC-6B23C6931BE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1795" y="1119593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12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12AFD7C7-1BDD-984E-D3F4-8377F5351FB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3931" y="1119593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13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29669544-6246-C490-A25A-60A0E001CA0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1794" y="1517472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14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62100C0B-5FB7-CCFE-7AD9-4E5557BC4DE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3931" y="1506622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15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9D01746D-5753-8625-3F83-4FCF6BB375E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1795" y="1904501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16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8B5CB84B-B4CE-AA04-7A31-617113EB1FE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1795" y="2302381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17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94C121EB-7E46-39AE-D8BC-3026AB2253F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3930" y="1904501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18" name="Google Shape;87;p14" descr="Cartoon character holding a wood plank&#10;&#10;Description automatically generated">
            <a:extLst>
              <a:ext uri="{FF2B5EF4-FFF2-40B4-BE49-F238E27FC236}">
                <a16:creationId xmlns:a16="http://schemas.microsoft.com/office/drawing/2014/main" id="{BFD78B08-008A-916B-B885-11D4B41700A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3931" y="2302381"/>
            <a:ext cx="453600" cy="39850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pic>
        <p:nvPicPr>
          <p:cNvPr id="19" name="Picture 19" descr="A close-up of a computer chip&#10;&#10;Description automatically generated">
            <a:extLst>
              <a:ext uri="{FF2B5EF4-FFF2-40B4-BE49-F238E27FC236}">
                <a16:creationId xmlns:a16="http://schemas.microsoft.com/office/drawing/2014/main" id="{893B7FA6-0B42-8A3D-ABFD-5983379E0B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9592" y="2961933"/>
            <a:ext cx="1885951" cy="163468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CPU</a:t>
            </a: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3</a:t>
            </a:fld>
            <a:endParaRPr sz="2000"/>
          </a:p>
        </p:txBody>
      </p:sp>
      <p:graphicFrame>
        <p:nvGraphicFramePr>
          <p:cNvPr id="98" name="Google Shape;98;p15"/>
          <p:cNvGraphicFramePr/>
          <p:nvPr>
            <p:extLst>
              <p:ext uri="{D42A27DB-BD31-4B8C-83A1-F6EECF244321}">
                <p14:modId xmlns:p14="http://schemas.microsoft.com/office/powerpoint/2010/main" val="1746317737"/>
              </p:ext>
            </p:extLst>
          </p:nvPr>
        </p:nvGraphicFramePr>
        <p:xfrm>
          <a:off x="1052384" y="1733643"/>
          <a:ext cx="3408722" cy="1356199"/>
        </p:xfrm>
        <a:graphic>
          <a:graphicData uri="http://schemas.openxmlformats.org/drawingml/2006/table">
            <a:tbl>
              <a:tblPr>
                <a:noFill/>
                <a:tableStyleId>{9E9EDC18-9E69-4B8C-A6F0-0D2FB309DF71}</a:tableStyleId>
              </a:tblPr>
              <a:tblGrid>
                <a:gridCol w="1082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35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59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63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080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Algorithm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Runtime (CPU) (seconds)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384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Negative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0.3388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0.2246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0.2838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384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Grayscale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0.3305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0.2512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0.3284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384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Edge Detect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1.9387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1.8232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1.8985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3848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Blur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1.7896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2.1079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1.7002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9" name="Google Shape;99;p15"/>
          <p:cNvSpPr txBox="1"/>
          <p:nvPr/>
        </p:nvSpPr>
        <p:spPr>
          <a:xfrm>
            <a:off x="940593" y="1308925"/>
            <a:ext cx="3777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225x225 pixels: 50,625 pixels</a:t>
            </a:r>
            <a:endParaRPr sz="1700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100" name="Google Shape;100;p15"/>
          <p:cNvGraphicFramePr/>
          <p:nvPr>
            <p:extLst>
              <p:ext uri="{D42A27DB-BD31-4B8C-83A1-F6EECF244321}">
                <p14:modId xmlns:p14="http://schemas.microsoft.com/office/powerpoint/2010/main" val="1230256288"/>
              </p:ext>
            </p:extLst>
          </p:nvPr>
        </p:nvGraphicFramePr>
        <p:xfrm>
          <a:off x="4766449" y="1752078"/>
          <a:ext cx="3362633" cy="1344919"/>
        </p:xfrm>
        <a:graphic>
          <a:graphicData uri="http://schemas.openxmlformats.org/drawingml/2006/table">
            <a:tbl>
              <a:tblPr>
                <a:noFill/>
                <a:tableStyleId>{9E9EDC18-9E69-4B8C-A6F0-0D2FB309DF71}</a:tableStyleId>
              </a:tblPr>
              <a:tblGrid>
                <a:gridCol w="103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76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800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91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8639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Algorithm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Runtime (CPU) (seconds)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57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Negative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51.6895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51.0431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51.3210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57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Grayscale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33.2942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33.4642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33.8441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157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Edge Detect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518.5088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514.2150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518.0150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157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Blur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605.6648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316.8841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248.9846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1" name="Google Shape;101;p15"/>
          <p:cNvSpPr txBox="1"/>
          <p:nvPr/>
        </p:nvSpPr>
        <p:spPr>
          <a:xfrm>
            <a:off x="4619469" y="1308925"/>
            <a:ext cx="42093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4000x2667 pixels: 10,668,000 pixels</a:t>
            </a:r>
            <a:endParaRPr sz="1700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91C8F4C-A112-7622-D4A3-B66A944B3CD0}"/>
              </a:ext>
            </a:extLst>
          </p:cNvPr>
          <p:cNvGrpSpPr/>
          <p:nvPr/>
        </p:nvGrpSpPr>
        <p:grpSpPr>
          <a:xfrm>
            <a:off x="1290450" y="3486848"/>
            <a:ext cx="6563100" cy="1366500"/>
            <a:chOff x="1290450" y="3357800"/>
            <a:chExt cx="6563100" cy="1366500"/>
          </a:xfrm>
        </p:grpSpPr>
        <p:sp>
          <p:nvSpPr>
            <p:cNvPr id="102" name="Google Shape;102;p15"/>
            <p:cNvSpPr/>
            <p:nvPr/>
          </p:nvSpPr>
          <p:spPr>
            <a:xfrm>
              <a:off x="1290450" y="3357800"/>
              <a:ext cx="6563100" cy="1366500"/>
            </a:xfrm>
            <a:prstGeom prst="roundRect">
              <a:avLst>
                <a:gd name="adj" fmla="val 8683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3" name="Google Shape;103;p15"/>
            <p:cNvPicPr preferRelativeResize="0"/>
            <p:nvPr/>
          </p:nvPicPr>
          <p:blipFill rotWithShape="1">
            <a:blip r:embed="rId3">
              <a:alphaModFix/>
            </a:blip>
            <a:srcRect t="17362" b="14092"/>
            <a:stretch/>
          </p:blipFill>
          <p:spPr>
            <a:xfrm>
              <a:off x="1767920" y="3472503"/>
              <a:ext cx="1619742" cy="1194653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5"/>
            <p:cNvCxnSpPr/>
            <p:nvPr/>
          </p:nvCxnSpPr>
          <p:spPr>
            <a:xfrm flipV="1">
              <a:off x="3521326" y="4069830"/>
              <a:ext cx="537442" cy="10026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105" name="Google Shape;105;p15"/>
            <p:cNvPicPr preferRelativeResize="0"/>
            <p:nvPr/>
          </p:nvPicPr>
          <p:blipFill rotWithShape="1">
            <a:blip r:embed="rId4">
              <a:alphaModFix/>
            </a:blip>
            <a:srcRect t="3429" b="6570"/>
            <a:stretch/>
          </p:blipFill>
          <p:spPr>
            <a:xfrm>
              <a:off x="4156443" y="3644579"/>
              <a:ext cx="803345" cy="7929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5"/>
            <p:cNvPicPr preferRelativeResize="0"/>
            <p:nvPr/>
          </p:nvPicPr>
          <p:blipFill rotWithShape="1">
            <a:blip r:embed="rId5">
              <a:alphaModFix/>
            </a:blip>
            <a:srcRect t="5625" b="4374"/>
            <a:stretch/>
          </p:blipFill>
          <p:spPr>
            <a:xfrm>
              <a:off x="5138462" y="3644590"/>
              <a:ext cx="803333" cy="7929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7" name="Google Shape;107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100407" y="3644589"/>
              <a:ext cx="727021" cy="7929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8" name="Google Shape;108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986046" y="3644588"/>
              <a:ext cx="727021" cy="792997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84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Proposal to Fix Issue</a:t>
            </a:r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60734" cy="3707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" dirty="0"/>
              <a:t>GPUs have </a:t>
            </a:r>
            <a:r>
              <a:rPr lang="en" b="1" dirty="0"/>
              <a:t>thousands </a:t>
            </a:r>
            <a:r>
              <a:rPr lang="en" dirty="0"/>
              <a:t>of cores rather than CPUs 4-16 cores</a:t>
            </a:r>
            <a:endParaRPr lang="en-US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Parallel computing</a:t>
            </a:r>
            <a:endParaRPr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Rather than having a few efficient and fast “workers”, GPU uses thousands of smaller workers that work at the same time together as opposed to independently working fast</a:t>
            </a:r>
            <a:endParaRPr dirty="0"/>
          </a:p>
        </p:txBody>
      </p:sp>
      <p:sp>
        <p:nvSpPr>
          <p:cNvPr id="123" name="Google Shape;123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4</a:t>
            </a:fld>
            <a:endParaRPr sz="2000"/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6430" y="536756"/>
            <a:ext cx="3792338" cy="2312346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C131F08-AFC4-A5D1-FF19-E9647AFC25B1}"/>
              </a:ext>
            </a:extLst>
          </p:cNvPr>
          <p:cNvGrpSpPr/>
          <p:nvPr/>
        </p:nvGrpSpPr>
        <p:grpSpPr>
          <a:xfrm>
            <a:off x="6635781" y="2995427"/>
            <a:ext cx="2134069" cy="1564627"/>
            <a:chOff x="6631503" y="2860234"/>
            <a:chExt cx="2220101" cy="1705965"/>
          </a:xfrm>
        </p:grpSpPr>
        <p:pic>
          <p:nvPicPr>
            <p:cNvPr id="116" name="Google Shape;116;p16"/>
            <p:cNvPicPr preferRelativeResize="0"/>
            <p:nvPr/>
          </p:nvPicPr>
          <p:blipFill rotWithShape="1">
            <a:blip r:embed="rId4">
              <a:alphaModFix/>
            </a:blip>
            <a:srcRect t="19110" b="29239"/>
            <a:stretch/>
          </p:blipFill>
          <p:spPr>
            <a:xfrm>
              <a:off x="6631503" y="2860234"/>
              <a:ext cx="2220101" cy="574134"/>
            </a:xfrm>
            <a:prstGeom prst="rect">
              <a:avLst/>
            </a:prstGeom>
            <a:noFill/>
            <a:ln w="28575">
              <a:solidFill>
                <a:srgbClr val="4472C4"/>
              </a:solidFill>
            </a:ln>
          </p:spPr>
        </p:pic>
        <p:pic>
          <p:nvPicPr>
            <p:cNvPr id="118" name="Google Shape;118;p16"/>
            <p:cNvPicPr preferRelativeResize="0"/>
            <p:nvPr/>
          </p:nvPicPr>
          <p:blipFill rotWithShape="1">
            <a:blip r:embed="rId4">
              <a:alphaModFix/>
            </a:blip>
            <a:srcRect t="19110" b="29239"/>
            <a:stretch/>
          </p:blipFill>
          <p:spPr>
            <a:xfrm>
              <a:off x="6631503" y="3430834"/>
              <a:ext cx="2220101" cy="574134"/>
            </a:xfrm>
            <a:prstGeom prst="rect">
              <a:avLst/>
            </a:prstGeom>
            <a:noFill/>
            <a:ln w="28575">
              <a:solidFill>
                <a:srgbClr val="4472C4"/>
              </a:solidFill>
            </a:ln>
          </p:spPr>
        </p:pic>
        <p:pic>
          <p:nvPicPr>
            <p:cNvPr id="119" name="Google Shape;119;p16"/>
            <p:cNvPicPr preferRelativeResize="0"/>
            <p:nvPr/>
          </p:nvPicPr>
          <p:blipFill rotWithShape="1">
            <a:blip r:embed="rId4">
              <a:alphaModFix/>
            </a:blip>
            <a:srcRect t="19110" b="29239"/>
            <a:stretch/>
          </p:blipFill>
          <p:spPr>
            <a:xfrm>
              <a:off x="6631503" y="3992065"/>
              <a:ext cx="2220101" cy="574134"/>
            </a:xfrm>
            <a:prstGeom prst="rect">
              <a:avLst/>
            </a:prstGeom>
            <a:noFill/>
            <a:ln w="28575">
              <a:solidFill>
                <a:srgbClr val="4472C4"/>
              </a:solidFill>
            </a:ln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126627C-9DF4-71D6-9B10-DA6CD34914B1}"/>
              </a:ext>
            </a:extLst>
          </p:cNvPr>
          <p:cNvGrpSpPr/>
          <p:nvPr/>
        </p:nvGrpSpPr>
        <p:grpSpPr>
          <a:xfrm>
            <a:off x="5093396" y="3209563"/>
            <a:ext cx="1345523" cy="1154766"/>
            <a:chOff x="5152142" y="2947363"/>
            <a:chExt cx="1342723" cy="1128979"/>
          </a:xfrm>
        </p:grpSpPr>
        <p:pic>
          <p:nvPicPr>
            <p:cNvPr id="117" name="Google Shape;117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50757" y="2947363"/>
              <a:ext cx="644108" cy="538740"/>
            </a:xfrm>
            <a:prstGeom prst="rect">
              <a:avLst/>
            </a:prstGeom>
            <a:noFill/>
            <a:ln w="28575">
              <a:solidFill>
                <a:srgbClr val="4472C4"/>
              </a:solidFill>
            </a:ln>
          </p:spPr>
        </p:pic>
        <p:pic>
          <p:nvPicPr>
            <p:cNvPr id="120" name="Google Shape;120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152142" y="2947363"/>
              <a:ext cx="644108" cy="538740"/>
            </a:xfrm>
            <a:prstGeom prst="rect">
              <a:avLst/>
            </a:prstGeom>
            <a:noFill/>
            <a:ln w="28575">
              <a:solidFill>
                <a:srgbClr val="4472C4"/>
              </a:solidFill>
            </a:ln>
          </p:spPr>
        </p:pic>
        <p:pic>
          <p:nvPicPr>
            <p:cNvPr id="121" name="Google Shape;121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152142" y="3537602"/>
              <a:ext cx="644108" cy="538740"/>
            </a:xfrm>
            <a:prstGeom prst="rect">
              <a:avLst/>
            </a:prstGeom>
            <a:noFill/>
            <a:ln w="28575">
              <a:solidFill>
                <a:srgbClr val="4472C4"/>
              </a:solidFill>
            </a:ln>
          </p:spPr>
        </p:pic>
        <p:pic>
          <p:nvPicPr>
            <p:cNvPr id="122" name="Google Shape;122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850270" y="3537602"/>
              <a:ext cx="644108" cy="538740"/>
            </a:xfrm>
            <a:prstGeom prst="rect">
              <a:avLst/>
            </a:prstGeom>
            <a:noFill/>
            <a:ln w="28575">
              <a:solidFill>
                <a:srgbClr val="4472C4"/>
              </a:solidFill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Process</a:t>
            </a: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body" idx="1"/>
          </p:nvPr>
        </p:nvSpPr>
        <p:spPr>
          <a:xfrm>
            <a:off x="311700" y="1137225"/>
            <a:ext cx="4181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</a:t>
            </a:r>
            <a:r>
              <a:rPr lang="en" dirty="0" err="1"/>
              <a:t>Colab</a:t>
            </a:r>
            <a:r>
              <a:rPr lang="en" dirty="0"/>
              <a:t> IDE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 err="1"/>
              <a:t>CuPy</a:t>
            </a:r>
            <a:r>
              <a:rPr lang="en" dirty="0"/>
              <a:t> 3d array: (x, y, RGB)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Kernel code in C: NVIDIA CUDA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2d kernel assigning pixels to GPU threads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5</a:t>
            </a:fld>
            <a:endParaRPr sz="2000"/>
          </a:p>
        </p:txBody>
      </p:sp>
      <p:pic>
        <p:nvPicPr>
          <p:cNvPr id="130" name="Google Shape;1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2460" y="215758"/>
            <a:ext cx="2074906" cy="903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9173" y="212713"/>
            <a:ext cx="2148942" cy="899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7"/>
          <p:cNvPicPr preferRelativeResize="0"/>
          <p:nvPr/>
        </p:nvPicPr>
        <p:blipFill rotWithShape="1">
          <a:blip r:embed="rId5">
            <a:alphaModFix/>
          </a:blip>
          <a:srcRect l="22565" r="23909"/>
          <a:stretch/>
        </p:blipFill>
        <p:spPr>
          <a:xfrm>
            <a:off x="7616340" y="-51238"/>
            <a:ext cx="1334300" cy="1426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4706" y="1118790"/>
            <a:ext cx="4172734" cy="347316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03;p15" descr="A butterfly with black and orange wings&#10;&#10;Description automatically generated">
            <a:extLst>
              <a:ext uri="{FF2B5EF4-FFF2-40B4-BE49-F238E27FC236}">
                <a16:creationId xmlns:a16="http://schemas.microsoft.com/office/drawing/2014/main" id="{4232232E-A006-EB32-1881-2F91B14E1CF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t="17362" b="14092"/>
          <a:stretch/>
        </p:blipFill>
        <p:spPr>
          <a:xfrm>
            <a:off x="578832" y="3407979"/>
            <a:ext cx="1619742" cy="1194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08;p15" descr="A blue butterfly with white wings&#10;&#10;Description automatically generated">
            <a:extLst>
              <a:ext uri="{FF2B5EF4-FFF2-40B4-BE49-F238E27FC236}">
                <a16:creationId xmlns:a16="http://schemas.microsoft.com/office/drawing/2014/main" id="{540B89FD-9209-AD79-D293-CEE23053B201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t="16129" b="11613"/>
          <a:stretch/>
        </p:blipFill>
        <p:spPr>
          <a:xfrm>
            <a:off x="2395612" y="3409884"/>
            <a:ext cx="1621141" cy="11892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AA5E5FC-06E1-48BC-145C-05294DF3DB99}"/>
              </a:ext>
            </a:extLst>
          </p:cNvPr>
          <p:cNvSpPr/>
          <p:nvPr/>
        </p:nvSpPr>
        <p:spPr>
          <a:xfrm>
            <a:off x="311100" y="1152218"/>
            <a:ext cx="8517191" cy="3622571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Google Shape;139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results compared to CPU</a:t>
            </a:r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6</a:t>
            </a:fld>
            <a:endParaRPr sz="2000"/>
          </a:p>
        </p:txBody>
      </p:sp>
      <p:graphicFrame>
        <p:nvGraphicFramePr>
          <p:cNvPr id="3" name="Google Shape;98;p15">
            <a:extLst>
              <a:ext uri="{FF2B5EF4-FFF2-40B4-BE49-F238E27FC236}">
                <a16:creationId xmlns:a16="http://schemas.microsoft.com/office/drawing/2014/main" id="{12A9CB1D-8108-9A50-59B5-0BB727A4CC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4364989"/>
              </p:ext>
            </p:extLst>
          </p:nvPr>
        </p:nvGraphicFramePr>
        <p:xfrm>
          <a:off x="729763" y="1724425"/>
          <a:ext cx="3249252" cy="1205103"/>
        </p:xfrm>
        <a:graphic>
          <a:graphicData uri="http://schemas.openxmlformats.org/drawingml/2006/table">
            <a:tbl>
              <a:tblPr>
                <a:noFill/>
                <a:tableStyleId>{9E9EDC18-9E69-4B8C-A6F0-0D2FB309DF71}</a:tableStyleId>
              </a:tblPr>
              <a:tblGrid>
                <a:gridCol w="9332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4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04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50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Algorithm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Runtime (CPU) (seconds)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Negative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0.3388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0.2246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0.2838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Grayscale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0.3305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0.2512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0.3284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Edge Detect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1.9387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1.8232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1.8985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Blur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1.7896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2.1079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1.7002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Google Shape;99;p15">
            <a:extLst>
              <a:ext uri="{FF2B5EF4-FFF2-40B4-BE49-F238E27FC236}">
                <a16:creationId xmlns:a16="http://schemas.microsoft.com/office/drawing/2014/main" id="{123C7634-55A5-4349-7D8A-FEB587581C8C}"/>
              </a:ext>
            </a:extLst>
          </p:cNvPr>
          <p:cNvSpPr txBox="1"/>
          <p:nvPr/>
        </p:nvSpPr>
        <p:spPr>
          <a:xfrm>
            <a:off x="645625" y="1308925"/>
            <a:ext cx="37779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Small Image 225x225</a:t>
            </a:r>
            <a:endParaRPr lang="en" sz="1600" dirty="0">
              <a:solidFill>
                <a:schemeClr val="dk1"/>
              </a:solidFill>
              <a:latin typeface="Proxima Nova"/>
              <a:ea typeface="Proxima Nova"/>
              <a:cs typeface="Proxima Nova"/>
            </a:endParaRPr>
          </a:p>
        </p:txBody>
      </p:sp>
      <p:graphicFrame>
        <p:nvGraphicFramePr>
          <p:cNvPr id="7" name="Google Shape;100;p15">
            <a:extLst>
              <a:ext uri="{FF2B5EF4-FFF2-40B4-BE49-F238E27FC236}">
                <a16:creationId xmlns:a16="http://schemas.microsoft.com/office/drawing/2014/main" id="{9F0CFA48-A43E-1929-0D84-31B1C01D8C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118543"/>
              </p:ext>
            </p:extLst>
          </p:nvPr>
        </p:nvGraphicFramePr>
        <p:xfrm>
          <a:off x="4470604" y="1705282"/>
          <a:ext cx="3437600" cy="1205103"/>
        </p:xfrm>
        <a:graphic>
          <a:graphicData uri="http://schemas.openxmlformats.org/drawingml/2006/table">
            <a:tbl>
              <a:tblPr>
                <a:noFill/>
                <a:tableStyleId>{9E9EDC18-9E69-4B8C-A6F0-0D2FB309DF71}</a:tableStyleId>
              </a:tblPr>
              <a:tblGrid>
                <a:gridCol w="10254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65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44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11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Algorithm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Runtime (GPU) (seconds)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Negative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0.00007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0.00006</a:t>
                      </a:r>
                      <a:endParaRPr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0.00008</a:t>
                      </a:r>
                      <a:endParaRPr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Grayscale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0.00005</a:t>
                      </a:r>
                      <a:endParaRPr lang="en-US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0.00006</a:t>
                      </a:r>
                      <a:endParaRPr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0.00007</a:t>
                      </a:r>
                      <a:endParaRPr lang="en-US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Edge Detect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0.00009</a:t>
                      </a:r>
                      <a:endParaRPr lang="en-US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0.00006</a:t>
                      </a:r>
                      <a:endParaRPr lang="en-US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0.00006</a:t>
                      </a:r>
                      <a:endParaRPr lang="en-US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76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Blur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0.00006</a:t>
                      </a:r>
                      <a:endParaRPr lang="en-US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0.00005</a:t>
                      </a:r>
                      <a:endParaRPr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0.00005</a:t>
                      </a:r>
                      <a:endParaRPr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Google Shape;101;p15">
            <a:extLst>
              <a:ext uri="{FF2B5EF4-FFF2-40B4-BE49-F238E27FC236}">
                <a16:creationId xmlns:a16="http://schemas.microsoft.com/office/drawing/2014/main" id="{5E634603-1384-D4AB-B2EC-34C011F0BE77}"/>
              </a:ext>
            </a:extLst>
          </p:cNvPr>
          <p:cNvSpPr txBox="1"/>
          <p:nvPr/>
        </p:nvSpPr>
        <p:spPr>
          <a:xfrm>
            <a:off x="4490420" y="1290490"/>
            <a:ext cx="4071034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Large Image 4000x2667 </a:t>
            </a:r>
            <a:endParaRPr lang="en-US" sz="1600" dirty="0">
              <a:solidFill>
                <a:schemeClr val="dk1"/>
              </a:solidFill>
              <a:latin typeface="Proxima Nova"/>
              <a:ea typeface="Proxima Nova"/>
              <a:cs typeface="Proxima Nova"/>
            </a:endParaRPr>
          </a:p>
        </p:txBody>
      </p:sp>
      <p:graphicFrame>
        <p:nvGraphicFramePr>
          <p:cNvPr id="10" name="Google Shape;98;p15">
            <a:extLst>
              <a:ext uri="{FF2B5EF4-FFF2-40B4-BE49-F238E27FC236}">
                <a16:creationId xmlns:a16="http://schemas.microsoft.com/office/drawing/2014/main" id="{C2D41C3D-0A75-3D88-2EB5-913FFDA38D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7433130"/>
              </p:ext>
            </p:extLst>
          </p:nvPr>
        </p:nvGraphicFramePr>
        <p:xfrm>
          <a:off x="720545" y="3079432"/>
          <a:ext cx="3297863" cy="1502815"/>
        </p:xfrm>
        <a:graphic>
          <a:graphicData uri="http://schemas.openxmlformats.org/drawingml/2006/table">
            <a:tbl>
              <a:tblPr>
                <a:noFill/>
                <a:tableStyleId>{9E9EDC18-9E69-4B8C-A6F0-0D2FB309DF71}</a:tableStyleId>
              </a:tblPr>
              <a:tblGrid>
                <a:gridCol w="8657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6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38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2177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00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Algorithm</a:t>
                      </a:r>
                      <a:endParaRPr sz="11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 AVG CPU    AVG GPU   CPU/GPU 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Negative</a:t>
                      </a:r>
                      <a:endParaRPr sz="11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0.29240</a:t>
                      </a:r>
                      <a:endParaRPr sz="110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0.00005</a:t>
                      </a:r>
                      <a:endParaRPr sz="110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5,613.435</a:t>
                      </a:r>
                      <a:endParaRPr lang="en-US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Grayscale</a:t>
                      </a:r>
                      <a:endParaRPr sz="11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0.30338</a:t>
                      </a:r>
                      <a:endParaRPr sz="110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0.00007</a:t>
                      </a:r>
                      <a:endParaRPr sz="110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4,546.484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Edge Detect</a:t>
                      </a:r>
                      <a:endParaRPr sz="11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1.88682</a:t>
                      </a:r>
                      <a:endParaRPr sz="110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0.00006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30,125.588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Blur</a:t>
                      </a:r>
                      <a:endParaRPr sz="11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1.86592</a:t>
                      </a:r>
                      <a:endParaRPr sz="110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0.00007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25,447.496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3" name="Google Shape;98;p15">
            <a:extLst>
              <a:ext uri="{FF2B5EF4-FFF2-40B4-BE49-F238E27FC236}">
                <a16:creationId xmlns:a16="http://schemas.microsoft.com/office/drawing/2014/main" id="{4C8327C0-25E0-F445-34AA-B28B9B672C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3493086"/>
              </p:ext>
            </p:extLst>
          </p:nvPr>
        </p:nvGraphicFramePr>
        <p:xfrm>
          <a:off x="4461387" y="3069508"/>
          <a:ext cx="3440070" cy="1502815"/>
        </p:xfrm>
        <a:graphic>
          <a:graphicData uri="http://schemas.openxmlformats.org/drawingml/2006/table">
            <a:tbl>
              <a:tblPr>
                <a:noFill/>
                <a:tableStyleId>{9E9EDC18-9E69-4B8C-A6F0-0D2FB309DF71}</a:tableStyleId>
              </a:tblPr>
              <a:tblGrid>
                <a:gridCol w="10139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80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52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28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00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Algorithm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i="0" u="none" strike="noStrike" noProof="0" dirty="0">
                          <a:solidFill>
                            <a:srgbClr val="000000"/>
                          </a:solidFill>
                          <a:latin typeface="Arial"/>
                        </a:rPr>
                        <a:t> AVG CPU    AVG GPU   CPU/GPU</a:t>
                      </a:r>
                      <a:r>
                        <a:rPr lang="en" sz="1100" b="1" dirty="0"/>
                        <a:t> </a:t>
                      </a:r>
                      <a:endParaRPr lang="en-US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Negative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51.35122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0.00007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738,459.110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Grayscale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33.53417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0.00006</a:t>
                      </a:r>
                      <a:endParaRPr sz="1100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551,521.606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Edge Detect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516.91295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0.00007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7414,907.088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Blur</a:t>
                      </a:r>
                      <a:endParaRPr sz="1100" b="1" dirty="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390.51116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/>
                        <a:t>0.00005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 dirty="0"/>
                        <a:t>7,178,821.790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529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Why people should care</a:t>
            </a:r>
            <a:endParaRPr lang="en-US" sz="2800" dirty="0"/>
          </a:p>
        </p:txBody>
      </p:sp>
      <p:sp>
        <p:nvSpPr>
          <p:cNvPr id="149" name="Google Shape;149;p19"/>
          <p:cNvSpPr txBox="1">
            <a:spLocks noGrp="1"/>
          </p:cNvSpPr>
          <p:nvPr>
            <p:ph type="body" idx="1"/>
          </p:nvPr>
        </p:nvSpPr>
        <p:spPr>
          <a:xfrm>
            <a:off x="311700" y="1244652"/>
            <a:ext cx="5719475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Image Processing</a:t>
            </a:r>
            <a:endParaRPr b="1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/>
              <a:t>Processing Large Datasets</a:t>
            </a:r>
            <a:endParaRPr b="1" dirty="0"/>
          </a:p>
          <a:p>
            <a:pPr marL="0" indent="0">
              <a:spcBef>
                <a:spcPts val="1200"/>
              </a:spcBef>
              <a:buNone/>
            </a:pPr>
            <a:r>
              <a:rPr lang="en" dirty="0"/>
              <a:t>Protect the CPU from overworking</a:t>
            </a:r>
            <a:endParaRPr dirty="0"/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/>
              <a:t>Getting the most of your GPU </a:t>
            </a:r>
            <a:r>
              <a:rPr lang="en" b="1" dirty="0"/>
              <a:t>and </a:t>
            </a:r>
            <a:r>
              <a:rPr lang="en" dirty="0"/>
              <a:t>CPU</a:t>
            </a:r>
          </a:p>
        </p:txBody>
      </p:sp>
      <p:sp>
        <p:nvSpPr>
          <p:cNvPr id="152" name="Google Shape;152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7</a:t>
            </a:fld>
            <a:endParaRPr sz="2000"/>
          </a:p>
        </p:txBody>
      </p:sp>
      <p:pic>
        <p:nvPicPr>
          <p:cNvPr id="2" name="Picture 2" descr="Hot air balloons in the sky&#10;&#10;Description automatically generated">
            <a:extLst>
              <a:ext uri="{FF2B5EF4-FFF2-40B4-BE49-F238E27FC236}">
                <a16:creationId xmlns:a16="http://schemas.microsoft.com/office/drawing/2014/main" id="{DBAF9D8C-0758-FB72-D42C-4843EF695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845" y="447733"/>
            <a:ext cx="3028949" cy="2008122"/>
          </a:xfrm>
          <a:prstGeom prst="rect">
            <a:avLst/>
          </a:prstGeom>
        </p:spPr>
      </p:pic>
      <p:pic>
        <p:nvPicPr>
          <p:cNvPr id="5" name="Picture 5" descr="A group of hot air balloons in the sky&#10;&#10;Description automatically generated">
            <a:extLst>
              <a:ext uri="{FF2B5EF4-FFF2-40B4-BE49-F238E27FC236}">
                <a16:creationId xmlns:a16="http://schemas.microsoft.com/office/drawing/2014/main" id="{6776B4B5-DF90-A5C9-0475-8116745FF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6845" y="2483778"/>
            <a:ext cx="3028949" cy="20010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311700" y="50033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 dirty="0"/>
              <a:t>Speeding Up Image Processing with GPU</a:t>
            </a:r>
            <a:endParaRPr lang="en-US" sz="3000" u="sng"/>
          </a:p>
        </p:txBody>
      </p:sp>
      <p:sp>
        <p:nvSpPr>
          <p:cNvPr id="168" name="Google Shape;168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2000"/>
              <a:t>8</a:t>
            </a:fld>
            <a:endParaRPr sz="2000"/>
          </a:p>
        </p:txBody>
      </p:sp>
      <p:pic>
        <p:nvPicPr>
          <p:cNvPr id="166" name="Google Shape;166;p20"/>
          <p:cNvPicPr preferRelativeResize="0"/>
          <p:nvPr/>
        </p:nvPicPr>
        <p:blipFill rotWithShape="1">
          <a:blip r:embed="rId3">
            <a:alphaModFix/>
          </a:blip>
          <a:srcRect l="20883" r="19451"/>
          <a:stretch/>
        </p:blipFill>
        <p:spPr>
          <a:xfrm>
            <a:off x="1150346" y="4413755"/>
            <a:ext cx="567641" cy="553897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0"/>
          <p:cNvSpPr txBox="1"/>
          <p:nvPr/>
        </p:nvSpPr>
        <p:spPr>
          <a:xfrm>
            <a:off x="1635028" y="4456060"/>
            <a:ext cx="6326013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434343"/>
                </a:solidFill>
              </a:rPr>
              <a:t>ACKNOWLEDGMENT</a:t>
            </a:r>
            <a:endParaRPr sz="1200" b="1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</a:rPr>
              <a:t>This work is supported by National Science Foundation under Grant Nos, OAC-2244049.</a:t>
            </a:r>
            <a:endParaRPr sz="1200">
              <a:solidFill>
                <a:srgbClr val="434343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7C78B9-C4AA-B100-F87D-B2DE34EC607D}"/>
              </a:ext>
            </a:extLst>
          </p:cNvPr>
          <p:cNvGrpSpPr/>
          <p:nvPr/>
        </p:nvGrpSpPr>
        <p:grpSpPr>
          <a:xfrm>
            <a:off x="792689" y="3044397"/>
            <a:ext cx="5180441" cy="1163712"/>
            <a:chOff x="2278225" y="3210316"/>
            <a:chExt cx="6294309" cy="1366500"/>
          </a:xfrm>
        </p:grpSpPr>
        <p:sp>
          <p:nvSpPr>
            <p:cNvPr id="3" name="Google Shape;102;p15">
              <a:extLst>
                <a:ext uri="{FF2B5EF4-FFF2-40B4-BE49-F238E27FC236}">
                  <a16:creationId xmlns:a16="http://schemas.microsoft.com/office/drawing/2014/main" id="{69DBD8E1-0376-4FC6-8E6E-3BB4E86036A1}"/>
                </a:ext>
              </a:extLst>
            </p:cNvPr>
            <p:cNvSpPr/>
            <p:nvPr/>
          </p:nvSpPr>
          <p:spPr>
            <a:xfrm>
              <a:off x="2278225" y="3210316"/>
              <a:ext cx="6294309" cy="1366500"/>
            </a:xfrm>
            <a:prstGeom prst="roundRect">
              <a:avLst>
                <a:gd name="adj" fmla="val 8683"/>
              </a:avLst>
            </a:prstGeom>
            <a:solidFill>
              <a:schemeClr val="bg2">
                <a:lumMod val="60000"/>
                <a:lumOff val="40000"/>
              </a:scheme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" name="Google Shape;103;p15">
              <a:extLst>
                <a:ext uri="{FF2B5EF4-FFF2-40B4-BE49-F238E27FC236}">
                  <a16:creationId xmlns:a16="http://schemas.microsoft.com/office/drawing/2014/main" id="{D6110839-F5CB-8744-1CAE-AC045322AD43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 t="17362" b="14092"/>
            <a:stretch/>
          </p:blipFill>
          <p:spPr>
            <a:xfrm>
              <a:off x="2486904" y="3325019"/>
              <a:ext cx="1619742" cy="1194653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5" name="Google Shape;104;p15">
              <a:extLst>
                <a:ext uri="{FF2B5EF4-FFF2-40B4-BE49-F238E27FC236}">
                  <a16:creationId xmlns:a16="http://schemas.microsoft.com/office/drawing/2014/main" id="{085F175D-B76D-BEC9-18CB-56B37AB50738}"/>
                </a:ext>
              </a:extLst>
            </p:cNvPr>
            <p:cNvCxnSpPr/>
            <p:nvPr/>
          </p:nvCxnSpPr>
          <p:spPr>
            <a:xfrm flipV="1">
              <a:off x="4240310" y="3922346"/>
              <a:ext cx="537442" cy="10026"/>
            </a:xfrm>
            <a:prstGeom prst="straightConnector1">
              <a:avLst/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pic>
          <p:nvPicPr>
            <p:cNvPr id="6" name="Google Shape;105;p15">
              <a:extLst>
                <a:ext uri="{FF2B5EF4-FFF2-40B4-BE49-F238E27FC236}">
                  <a16:creationId xmlns:a16="http://schemas.microsoft.com/office/drawing/2014/main" id="{5D443F14-AAEC-556E-B0B2-6376738CEF0C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3429" b="6570"/>
            <a:stretch/>
          </p:blipFill>
          <p:spPr>
            <a:xfrm>
              <a:off x="4875427" y="3497095"/>
              <a:ext cx="803345" cy="79298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Google Shape;106;p15">
              <a:extLst>
                <a:ext uri="{FF2B5EF4-FFF2-40B4-BE49-F238E27FC236}">
                  <a16:creationId xmlns:a16="http://schemas.microsoft.com/office/drawing/2014/main" id="{61930D11-0226-77F0-DCB2-E6E1C2B29FC4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25" b="4374"/>
            <a:stretch/>
          </p:blipFill>
          <p:spPr>
            <a:xfrm>
              <a:off x="5857446" y="3497106"/>
              <a:ext cx="803333" cy="7929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Google Shape;107;p15">
              <a:extLst>
                <a:ext uri="{FF2B5EF4-FFF2-40B4-BE49-F238E27FC236}">
                  <a16:creationId xmlns:a16="http://schemas.microsoft.com/office/drawing/2014/main" id="{8DAA16C7-7CF2-05A9-17F2-9DF5A50904A4}"/>
                </a:ext>
              </a:extLst>
            </p:cNvPr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819391" y="3497105"/>
              <a:ext cx="727021" cy="7929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Google Shape;108;p15">
              <a:extLst>
                <a:ext uri="{FF2B5EF4-FFF2-40B4-BE49-F238E27FC236}">
                  <a16:creationId xmlns:a16="http://schemas.microsoft.com/office/drawing/2014/main" id="{E3262AD1-D5A5-96B1-AFD2-B9D70E04FA94}"/>
                </a:ext>
              </a:extLst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705030" y="3497104"/>
              <a:ext cx="727021" cy="792997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12" name="Google Shape;98;p15">
            <a:extLst>
              <a:ext uri="{FF2B5EF4-FFF2-40B4-BE49-F238E27FC236}">
                <a16:creationId xmlns:a16="http://schemas.microsoft.com/office/drawing/2014/main" id="{6825D4B1-A7EB-105C-E7C6-AA55587F0F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0348187"/>
              </p:ext>
            </p:extLst>
          </p:nvPr>
        </p:nvGraphicFramePr>
        <p:xfrm>
          <a:off x="1162996" y="1226665"/>
          <a:ext cx="2961208" cy="1502815"/>
        </p:xfrm>
        <a:graphic>
          <a:graphicData uri="http://schemas.openxmlformats.org/drawingml/2006/table">
            <a:tbl>
              <a:tblPr>
                <a:noFill/>
                <a:tableStyleId>{9E9EDC18-9E69-4B8C-A6F0-0D2FB309DF71}</a:tableStyleId>
              </a:tblPr>
              <a:tblGrid>
                <a:gridCol w="1221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98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900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/>
                        <a:t>Algorithm</a:t>
                      </a:r>
                      <a:endParaRPr sz="12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/>
                        <a:t> CPU Time / GPU Time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/>
                        <a:t>Negative</a:t>
                      </a:r>
                      <a:endParaRPr sz="14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5,613.435</a:t>
                      </a:r>
                      <a:endParaRPr lang="en-US" sz="16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/>
                        <a:t>Grayscale</a:t>
                      </a:r>
                      <a:endParaRPr sz="14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4,546.484</a:t>
                      </a:r>
                      <a:endParaRPr lang="en" sz="1600"/>
                    </a:p>
                  </a:txBody>
                  <a:tcPr marL="28575" marR="28575" marT="19050" marB="190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/>
                        <a:t>Edge Detect</a:t>
                      </a:r>
                      <a:endParaRPr sz="14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30,125.588</a:t>
                      </a:r>
                      <a:endParaRPr lang="en" sz="1600"/>
                    </a:p>
                  </a:txBody>
                  <a:tcPr marL="28575" marR="28575" marT="19050" marB="190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3453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/>
                        <a:t>Blur</a:t>
                      </a:r>
                      <a:endParaRPr sz="14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25,447.496</a:t>
                      </a:r>
                      <a:endParaRPr lang="en" sz="1600"/>
                    </a:p>
                  </a:txBody>
                  <a:tcPr marL="28575" marR="28575" marT="19050" marB="190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6" name="Google Shape;98;p15">
            <a:extLst>
              <a:ext uri="{FF2B5EF4-FFF2-40B4-BE49-F238E27FC236}">
                <a16:creationId xmlns:a16="http://schemas.microsoft.com/office/drawing/2014/main" id="{BBF40E6D-4D9A-AD17-C9F6-4DA128A62E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2377241"/>
              </p:ext>
            </p:extLst>
          </p:nvPr>
        </p:nvGraphicFramePr>
        <p:xfrm>
          <a:off x="5080536" y="1217447"/>
          <a:ext cx="2926637" cy="1612339"/>
        </p:xfrm>
        <a:graphic>
          <a:graphicData uri="http://schemas.openxmlformats.org/drawingml/2006/table">
            <a:tbl>
              <a:tblPr>
                <a:noFill/>
                <a:tableStyleId>{9E9EDC18-9E69-4B8C-A6F0-0D2FB309DF71}</a:tableStyleId>
              </a:tblPr>
              <a:tblGrid>
                <a:gridCol w="12443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822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3071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/>
                        <a:t>Algorithm</a:t>
                      </a:r>
                      <a:endParaRPr sz="12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/>
                        <a:t> CPU Time / GPU Time</a:t>
                      </a:r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31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/>
                        <a:t>Negative</a:t>
                      </a:r>
                      <a:endParaRPr sz="14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738,459.110</a:t>
                      </a:r>
                      <a:endParaRPr lang="en-US" sz="1600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731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/>
                        <a:t>Grayscale</a:t>
                      </a:r>
                      <a:endParaRPr sz="14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551,521.606</a:t>
                      </a:r>
                      <a:endParaRPr lang="en-US" sz="1600"/>
                    </a:p>
                  </a:txBody>
                  <a:tcPr marL="28575" marR="28575" marT="19050" marB="190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731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/>
                        <a:t>Edge Detect</a:t>
                      </a:r>
                      <a:endParaRPr sz="14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7,414,907.088</a:t>
                      </a:r>
                      <a:endParaRPr lang="en-US" sz="1600"/>
                    </a:p>
                  </a:txBody>
                  <a:tcPr marL="28575" marR="28575" marT="19050" marB="190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7317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/>
                        <a:t>Blur</a:t>
                      </a:r>
                      <a:endParaRPr sz="1400" b="1"/>
                    </a:p>
                  </a:txBody>
                  <a:tcPr marL="28575" marR="28575" marT="19050" marB="19050" anchor="b">
                    <a:lnL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499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7,178,821.790</a:t>
                      </a:r>
                      <a:endParaRPr lang="en-US" sz="1600"/>
                    </a:p>
                  </a:txBody>
                  <a:tcPr marL="28575" marR="28575" marT="19050" marB="1905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AE48EB5-6A3F-1353-25D3-CB368A9D06E5}"/>
              </a:ext>
            </a:extLst>
          </p:cNvPr>
          <p:cNvSpPr/>
          <p:nvPr/>
        </p:nvSpPr>
        <p:spPr>
          <a:xfrm>
            <a:off x="6056055" y="3046464"/>
            <a:ext cx="2295215" cy="1179869"/>
          </a:xfrm>
          <a:prstGeom prst="roundRect">
            <a:avLst/>
          </a:prstGeom>
          <a:solidFill>
            <a:schemeClr val="bg2">
              <a:lumMod val="60000"/>
              <a:lumOff val="40000"/>
            </a:schemeClr>
          </a:solidFill>
          <a:ln w="63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Contact info:</a:t>
            </a:r>
            <a:endParaRPr lang="en-US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polaroal@clarkson.edu</a:t>
            </a:r>
            <a:endParaRPr lang="en-US">
              <a:solidFill>
                <a:schemeClr val="bg2">
                  <a:lumMod val="50000"/>
                </a:schemeClr>
              </a:solidFill>
              <a:latin typeface="Arial"/>
              <a:cs typeface="Arial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(315) 705-7476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8</Slides>
  <Notes>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Slice</vt:lpstr>
      <vt:lpstr>Speeding Up Image Processing with GPU Programming</vt:lpstr>
      <vt:lpstr>Introduction to CPUs </vt:lpstr>
      <vt:lpstr>Results of CPU</vt:lpstr>
      <vt:lpstr>Proposal to Fix Issue</vt:lpstr>
      <vt:lpstr>My Process</vt:lpstr>
      <vt:lpstr>My results compared to CPU</vt:lpstr>
      <vt:lpstr>Why people should care</vt:lpstr>
      <vt:lpstr>Speeding Up Image Processing with GPU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Speeding Up Image Processing with GPU Programming</dc:title>
  <cp:revision>512</cp:revision>
  <dcterms:modified xsi:type="dcterms:W3CDTF">2023-07-27T03:48:04Z</dcterms:modified>
</cp:coreProperties>
</file>